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8" r:id="rId4"/>
    <p:sldId id="259" r:id="rId5"/>
    <p:sldId id="257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9AC7-EC55-40B8-B576-BF5FD553D2C8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979C7-5CE6-459E-9F3F-C535D2AA44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9AC7-EC55-40B8-B576-BF5FD553D2C8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979C7-5CE6-459E-9F3F-C535D2AA44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9AC7-EC55-40B8-B576-BF5FD553D2C8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979C7-5CE6-459E-9F3F-C535D2AA44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9AC7-EC55-40B8-B576-BF5FD553D2C8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979C7-5CE6-459E-9F3F-C535D2AA44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9AC7-EC55-40B8-B576-BF5FD553D2C8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979C7-5CE6-459E-9F3F-C535D2AA44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9AC7-EC55-40B8-B576-BF5FD553D2C8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979C7-5CE6-459E-9F3F-C535D2AA44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9AC7-EC55-40B8-B576-BF5FD553D2C8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979C7-5CE6-459E-9F3F-C535D2AA44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9AC7-EC55-40B8-B576-BF5FD553D2C8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979C7-5CE6-459E-9F3F-C535D2AA44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9AC7-EC55-40B8-B576-BF5FD553D2C8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979C7-5CE6-459E-9F3F-C535D2AA44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9AC7-EC55-40B8-B576-BF5FD553D2C8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979C7-5CE6-459E-9F3F-C535D2AA44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9AC7-EC55-40B8-B576-BF5FD553D2C8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979C7-5CE6-459E-9F3F-C535D2AA44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49AC7-EC55-40B8-B576-BF5FD553D2C8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979C7-5CE6-459E-9F3F-C535D2AA44C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Параллельные прямые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67544" y="5085184"/>
            <a:ext cx="8460432" cy="428600"/>
          </a:xfrm>
        </p:spPr>
        <p:txBody>
          <a:bodyPr>
            <a:noAutofit/>
          </a:bodyPr>
          <a:lstStyle/>
          <a:p>
            <a:pPr algn="ctr"/>
            <a:r>
              <a:rPr lang="ru-RU" sz="2800" b="0" dirty="0" smtClean="0"/>
              <a:t>Выбрать рисунки с пересекающимися прямыми</a:t>
            </a:r>
            <a:endParaRPr lang="ru-RU" sz="2800" b="0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187624" y="5589240"/>
            <a:ext cx="6480720" cy="437926"/>
          </a:xfrm>
        </p:spPr>
        <p:txBody>
          <a:bodyPr>
            <a:noAutofit/>
          </a:bodyPr>
          <a:lstStyle/>
          <a:p>
            <a:r>
              <a:rPr lang="ru-RU" sz="2800" dirty="0" smtClean="0"/>
              <a:t>А) рис. 1       Б) рис. 2      В) рис. 3</a:t>
            </a:r>
            <a:endParaRPr lang="ru-RU" sz="2800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899592" y="836712"/>
            <a:ext cx="2376264" cy="13681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899592" y="1052736"/>
            <a:ext cx="2736304" cy="10081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499992" y="764704"/>
            <a:ext cx="2808312" cy="64807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283968" y="2060848"/>
            <a:ext cx="28803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699792" y="2996952"/>
            <a:ext cx="2952328" cy="10801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2411760" y="3645024"/>
            <a:ext cx="2952328" cy="10801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99592" y="2204864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а</a:t>
            </a:r>
            <a:endParaRPr lang="ru-RU" i="1" dirty="0"/>
          </a:p>
        </p:txBody>
      </p:sp>
      <p:sp>
        <p:nvSpPr>
          <p:cNvPr id="22" name="TextBox 21"/>
          <p:cNvSpPr txBox="1"/>
          <p:nvPr/>
        </p:nvSpPr>
        <p:spPr>
          <a:xfrm>
            <a:off x="4355976" y="836712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а</a:t>
            </a:r>
            <a:endParaRPr lang="ru-RU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2555776" y="2996952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а</a:t>
            </a:r>
            <a:endParaRPr lang="ru-RU" i="1" dirty="0"/>
          </a:p>
        </p:txBody>
      </p:sp>
      <p:sp>
        <p:nvSpPr>
          <p:cNvPr id="24" name="TextBox 23"/>
          <p:cNvSpPr txBox="1"/>
          <p:nvPr/>
        </p:nvSpPr>
        <p:spPr>
          <a:xfrm>
            <a:off x="3347864" y="198884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b</a:t>
            </a:r>
            <a:endParaRPr lang="ru-RU" i="1" dirty="0"/>
          </a:p>
        </p:txBody>
      </p:sp>
      <p:sp>
        <p:nvSpPr>
          <p:cNvPr id="25" name="TextBox 24"/>
          <p:cNvSpPr txBox="1"/>
          <p:nvPr/>
        </p:nvSpPr>
        <p:spPr>
          <a:xfrm>
            <a:off x="4283968" y="2060848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b</a:t>
            </a:r>
            <a:endParaRPr lang="ru-RU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2339752" y="3645024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b</a:t>
            </a:r>
            <a:endParaRPr lang="ru-RU" i="1" dirty="0"/>
          </a:p>
        </p:txBody>
      </p:sp>
      <p:sp>
        <p:nvSpPr>
          <p:cNvPr id="27" name="TextBox 26"/>
          <p:cNvSpPr txBox="1"/>
          <p:nvPr/>
        </p:nvSpPr>
        <p:spPr>
          <a:xfrm>
            <a:off x="1907704" y="2420888"/>
            <a:ext cx="74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Рис. 1</a:t>
            </a:r>
            <a:endParaRPr lang="ru-RU" i="1" dirty="0"/>
          </a:p>
        </p:txBody>
      </p:sp>
      <p:sp>
        <p:nvSpPr>
          <p:cNvPr id="28" name="TextBox 27"/>
          <p:cNvSpPr txBox="1"/>
          <p:nvPr/>
        </p:nvSpPr>
        <p:spPr>
          <a:xfrm>
            <a:off x="5508104" y="2420888"/>
            <a:ext cx="74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Рис. 2</a:t>
            </a:r>
            <a:endParaRPr lang="ru-RU" i="1" dirty="0"/>
          </a:p>
        </p:txBody>
      </p:sp>
      <p:sp>
        <p:nvSpPr>
          <p:cNvPr id="29" name="TextBox 28"/>
          <p:cNvSpPr txBox="1"/>
          <p:nvPr/>
        </p:nvSpPr>
        <p:spPr>
          <a:xfrm>
            <a:off x="3419872" y="4653136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Рис.3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620689"/>
            <a:ext cx="8352928" cy="576063"/>
          </a:xfrm>
        </p:spPr>
        <p:txBody>
          <a:bodyPr>
            <a:normAutofit fontScale="90000"/>
          </a:bodyPr>
          <a:lstStyle/>
          <a:p>
            <a:r>
              <a:rPr lang="ru-RU" sz="2800" i="1" dirty="0" smtClean="0">
                <a:solidFill>
                  <a:srgbClr val="7030A0"/>
                </a:solidFill>
              </a:rPr>
              <a:t>Завершить высказывания с пересекающимися прямыми</a:t>
            </a:r>
            <a:endParaRPr lang="ru-RU" sz="2800" i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568952" cy="5112568"/>
          </a:xfrm>
        </p:spPr>
        <p:txBody>
          <a:bodyPr>
            <a:normAutofit/>
          </a:bodyPr>
          <a:lstStyle/>
          <a:p>
            <a:pPr algn="just"/>
            <a:r>
              <a:rPr lang="ru-RU" sz="4000" dirty="0" smtClean="0">
                <a:solidFill>
                  <a:schemeClr val="tx1"/>
                </a:solidFill>
              </a:rPr>
              <a:t>Пересекающиеся прямые имеют…</a:t>
            </a:r>
          </a:p>
          <a:p>
            <a:pPr algn="just"/>
            <a:r>
              <a:rPr lang="ru-RU" sz="4000" i="1" dirty="0" smtClean="0">
                <a:solidFill>
                  <a:schemeClr val="tx1"/>
                </a:solidFill>
              </a:rPr>
              <a:t>А) </a:t>
            </a:r>
            <a:r>
              <a:rPr lang="ru-RU" sz="4000" dirty="0" smtClean="0">
                <a:solidFill>
                  <a:schemeClr val="tx1"/>
                </a:solidFill>
              </a:rPr>
              <a:t>на чертеже одну общую точку;</a:t>
            </a:r>
          </a:p>
          <a:p>
            <a:pPr algn="just"/>
            <a:r>
              <a:rPr lang="ru-RU" sz="4000" dirty="0" smtClean="0">
                <a:solidFill>
                  <a:schemeClr val="tx1"/>
                </a:solidFill>
              </a:rPr>
              <a:t>Б)одну общую точку.</a:t>
            </a: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20689"/>
            <a:ext cx="7772400" cy="576063"/>
          </a:xfrm>
        </p:spPr>
        <p:txBody>
          <a:bodyPr>
            <a:normAutofit/>
          </a:bodyPr>
          <a:lstStyle/>
          <a:p>
            <a:r>
              <a:rPr lang="ru-RU" sz="2800" i="1" dirty="0" smtClean="0">
                <a:solidFill>
                  <a:srgbClr val="7030A0"/>
                </a:solidFill>
              </a:rPr>
              <a:t>Указать неправильную концовку определения</a:t>
            </a:r>
            <a:endParaRPr lang="ru-RU" sz="2800" i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568952" cy="5112568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</a:rPr>
              <a:t>Две прямые на плоскости называются параллельными…</a:t>
            </a:r>
          </a:p>
          <a:p>
            <a:pPr algn="just"/>
            <a:r>
              <a:rPr lang="ru-RU" i="1" dirty="0" smtClean="0">
                <a:solidFill>
                  <a:schemeClr val="tx1"/>
                </a:solidFill>
              </a:rPr>
              <a:t>А) </a:t>
            </a:r>
            <a:r>
              <a:rPr lang="ru-RU" dirty="0" smtClean="0">
                <a:solidFill>
                  <a:schemeClr val="tx1"/>
                </a:solidFill>
              </a:rPr>
              <a:t>если они находятся на постоянном расстоянии друг от друга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Б)если они не пересекаются на плоскости;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В) если  они обе перпендикулярны к третьей прямой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Г) если они не пересекаются на чертеже.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23528" y="5589240"/>
            <a:ext cx="8496944" cy="428600"/>
          </a:xfrm>
        </p:spPr>
        <p:txBody>
          <a:bodyPr>
            <a:noAutofit/>
          </a:bodyPr>
          <a:lstStyle/>
          <a:p>
            <a:pPr algn="ctr"/>
            <a:r>
              <a:rPr lang="ru-RU" sz="2800" b="0" dirty="0" smtClean="0"/>
              <a:t>Указать номер рисунка, на котором изображены параллельные прямые</a:t>
            </a:r>
            <a:endParaRPr lang="ru-RU" sz="2800" b="0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547664" y="6021288"/>
            <a:ext cx="5486400" cy="43792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А) рис. 1       Б) рис. 2      В) рис. 3</a:t>
            </a:r>
            <a:endParaRPr lang="ru-RU" sz="2800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755576" y="1052736"/>
            <a:ext cx="2808312" cy="16561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395536" y="548680"/>
            <a:ext cx="2664296" cy="15121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499992" y="764704"/>
            <a:ext cx="2808312" cy="64807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283968" y="2060848"/>
            <a:ext cx="28803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699792" y="2996952"/>
            <a:ext cx="2952328" cy="10801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2411760" y="3645024"/>
            <a:ext cx="2952328" cy="10801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55576" y="2636912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а</a:t>
            </a:r>
            <a:endParaRPr lang="ru-RU" i="1" dirty="0"/>
          </a:p>
        </p:txBody>
      </p:sp>
      <p:sp>
        <p:nvSpPr>
          <p:cNvPr id="22" name="TextBox 21"/>
          <p:cNvSpPr txBox="1"/>
          <p:nvPr/>
        </p:nvSpPr>
        <p:spPr>
          <a:xfrm>
            <a:off x="4355976" y="836712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а</a:t>
            </a:r>
            <a:endParaRPr lang="ru-RU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2555776" y="2996952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а</a:t>
            </a:r>
            <a:endParaRPr lang="ru-RU" i="1" dirty="0"/>
          </a:p>
        </p:txBody>
      </p:sp>
      <p:sp>
        <p:nvSpPr>
          <p:cNvPr id="24" name="TextBox 23"/>
          <p:cNvSpPr txBox="1"/>
          <p:nvPr/>
        </p:nvSpPr>
        <p:spPr>
          <a:xfrm>
            <a:off x="467544" y="1916832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b</a:t>
            </a:r>
            <a:endParaRPr lang="ru-RU" i="1" dirty="0"/>
          </a:p>
        </p:txBody>
      </p:sp>
      <p:sp>
        <p:nvSpPr>
          <p:cNvPr id="25" name="TextBox 24"/>
          <p:cNvSpPr txBox="1"/>
          <p:nvPr/>
        </p:nvSpPr>
        <p:spPr>
          <a:xfrm>
            <a:off x="4283968" y="2060848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b</a:t>
            </a:r>
            <a:endParaRPr lang="ru-RU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2339752" y="3645024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b</a:t>
            </a:r>
            <a:endParaRPr lang="ru-RU" i="1" dirty="0"/>
          </a:p>
        </p:txBody>
      </p:sp>
      <p:sp>
        <p:nvSpPr>
          <p:cNvPr id="27" name="TextBox 26"/>
          <p:cNvSpPr txBox="1"/>
          <p:nvPr/>
        </p:nvSpPr>
        <p:spPr>
          <a:xfrm>
            <a:off x="1907704" y="2420888"/>
            <a:ext cx="74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Рис. 1</a:t>
            </a:r>
            <a:endParaRPr lang="ru-RU" i="1" dirty="0"/>
          </a:p>
        </p:txBody>
      </p:sp>
      <p:sp>
        <p:nvSpPr>
          <p:cNvPr id="28" name="TextBox 27"/>
          <p:cNvSpPr txBox="1"/>
          <p:nvPr/>
        </p:nvSpPr>
        <p:spPr>
          <a:xfrm>
            <a:off x="5508104" y="2420888"/>
            <a:ext cx="74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Рис. 2</a:t>
            </a:r>
            <a:endParaRPr lang="ru-RU" i="1" dirty="0"/>
          </a:p>
        </p:txBody>
      </p:sp>
      <p:sp>
        <p:nvSpPr>
          <p:cNvPr id="29" name="TextBox 28"/>
          <p:cNvSpPr txBox="1"/>
          <p:nvPr/>
        </p:nvSpPr>
        <p:spPr>
          <a:xfrm>
            <a:off x="3419872" y="4653136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Рис.3</a:t>
            </a:r>
            <a:endParaRPr lang="ru-RU" i="1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V="1">
            <a:off x="3131840" y="2780928"/>
            <a:ext cx="792088" cy="16561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олилиния 37"/>
          <p:cNvSpPr/>
          <p:nvPr/>
        </p:nvSpPr>
        <p:spPr>
          <a:xfrm>
            <a:off x="3608832" y="3389376"/>
            <a:ext cx="171080" cy="183640"/>
          </a:xfrm>
          <a:custGeom>
            <a:avLst/>
            <a:gdLst>
              <a:gd name="connsiteX0" fmla="*/ 0 w 146304"/>
              <a:gd name="connsiteY0" fmla="*/ 85344 h 109728"/>
              <a:gd name="connsiteX1" fmla="*/ 109728 w 146304"/>
              <a:gd name="connsiteY1" fmla="*/ 109728 h 109728"/>
              <a:gd name="connsiteX2" fmla="*/ 146304 w 146304"/>
              <a:gd name="connsiteY2" fmla="*/ 0 h 109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6304" h="109728">
                <a:moveTo>
                  <a:pt x="0" y="85344"/>
                </a:moveTo>
                <a:lnTo>
                  <a:pt x="109728" y="109728"/>
                </a:lnTo>
                <a:lnTo>
                  <a:pt x="146304" y="0"/>
                </a:ln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олилиния 38"/>
          <p:cNvSpPr/>
          <p:nvPr/>
        </p:nvSpPr>
        <p:spPr>
          <a:xfrm>
            <a:off x="3438144" y="3828288"/>
            <a:ext cx="121920" cy="195072"/>
          </a:xfrm>
          <a:custGeom>
            <a:avLst/>
            <a:gdLst>
              <a:gd name="connsiteX0" fmla="*/ 0 w 121920"/>
              <a:gd name="connsiteY0" fmla="*/ 0 h 195072"/>
              <a:gd name="connsiteX1" fmla="*/ 121920 w 121920"/>
              <a:gd name="connsiteY1" fmla="*/ 36576 h 195072"/>
              <a:gd name="connsiteX2" fmla="*/ 48768 w 121920"/>
              <a:gd name="connsiteY2" fmla="*/ 195072 h 195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920" h="195072">
                <a:moveTo>
                  <a:pt x="0" y="0"/>
                </a:moveTo>
                <a:lnTo>
                  <a:pt x="121920" y="36576"/>
                </a:lnTo>
                <a:lnTo>
                  <a:pt x="48768" y="195072"/>
                </a:ln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/>
          <p:cNvSpPr txBox="1"/>
          <p:nvPr/>
        </p:nvSpPr>
        <p:spPr>
          <a:xfrm>
            <a:off x="3851920" y="2780928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с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83568" y="5373216"/>
            <a:ext cx="7920880" cy="428600"/>
          </a:xfrm>
        </p:spPr>
        <p:txBody>
          <a:bodyPr>
            <a:noAutofit/>
          </a:bodyPr>
          <a:lstStyle/>
          <a:p>
            <a:pPr algn="ctr"/>
            <a:r>
              <a:rPr lang="ru-RU" sz="2800" b="0" dirty="0" smtClean="0"/>
              <a:t>Указать номера рисунков, на которых приведены параллельные отрезки</a:t>
            </a:r>
            <a:endParaRPr lang="ru-RU" sz="2800" b="0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395536" y="5877272"/>
            <a:ext cx="8208912" cy="43792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А) рис. 1       Б) рис. 2      В) рис. 3       Г) рис. 4</a:t>
            </a:r>
            <a:endParaRPr lang="ru-RU" sz="2800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755576" y="1052736"/>
            <a:ext cx="2808312" cy="165618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395536" y="476672"/>
            <a:ext cx="2664296" cy="158417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499992" y="764704"/>
            <a:ext cx="2808312" cy="6480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283968" y="1412776"/>
            <a:ext cx="2880320" cy="6480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187624" y="3140968"/>
            <a:ext cx="2088232" cy="792088"/>
          </a:xfrm>
          <a:prstGeom prst="line">
            <a:avLst/>
          </a:prstGeom>
          <a:ln w="3810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971600" y="3789040"/>
            <a:ext cx="1944216" cy="720080"/>
          </a:xfrm>
          <a:prstGeom prst="line">
            <a:avLst/>
          </a:prstGeom>
          <a:ln w="3810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55576" y="2636912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а</a:t>
            </a:r>
            <a:endParaRPr lang="ru-RU" i="1" dirty="0"/>
          </a:p>
        </p:txBody>
      </p:sp>
      <p:sp>
        <p:nvSpPr>
          <p:cNvPr id="22" name="TextBox 21"/>
          <p:cNvSpPr txBox="1"/>
          <p:nvPr/>
        </p:nvSpPr>
        <p:spPr>
          <a:xfrm>
            <a:off x="4355976" y="83671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В</a:t>
            </a:r>
            <a:endParaRPr lang="ru-RU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755576" y="378904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/>
              <a:t>А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7544" y="1916832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b</a:t>
            </a:r>
            <a:endParaRPr lang="ru-RU" i="1" dirty="0"/>
          </a:p>
        </p:txBody>
      </p:sp>
      <p:sp>
        <p:nvSpPr>
          <p:cNvPr id="25" name="TextBox 24"/>
          <p:cNvSpPr txBox="1"/>
          <p:nvPr/>
        </p:nvSpPr>
        <p:spPr>
          <a:xfrm>
            <a:off x="4139952" y="1412776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D</a:t>
            </a:r>
            <a:endParaRPr lang="ru-RU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2699792" y="450912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В</a:t>
            </a:r>
            <a:endParaRPr lang="ru-RU" i="1" dirty="0"/>
          </a:p>
        </p:txBody>
      </p:sp>
      <p:sp>
        <p:nvSpPr>
          <p:cNvPr id="27" name="TextBox 26"/>
          <p:cNvSpPr txBox="1"/>
          <p:nvPr/>
        </p:nvSpPr>
        <p:spPr>
          <a:xfrm>
            <a:off x="1907704" y="2420888"/>
            <a:ext cx="74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Рис. 1</a:t>
            </a:r>
            <a:endParaRPr lang="ru-RU" i="1" dirty="0"/>
          </a:p>
        </p:txBody>
      </p:sp>
      <p:sp>
        <p:nvSpPr>
          <p:cNvPr id="28" name="TextBox 27"/>
          <p:cNvSpPr txBox="1"/>
          <p:nvPr/>
        </p:nvSpPr>
        <p:spPr>
          <a:xfrm>
            <a:off x="5508104" y="2420888"/>
            <a:ext cx="74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Рис. 2</a:t>
            </a:r>
            <a:endParaRPr lang="ru-RU" i="1" dirty="0"/>
          </a:p>
        </p:txBody>
      </p:sp>
      <p:sp>
        <p:nvSpPr>
          <p:cNvPr id="29" name="TextBox 28"/>
          <p:cNvSpPr txBox="1"/>
          <p:nvPr/>
        </p:nvSpPr>
        <p:spPr>
          <a:xfrm>
            <a:off x="1619672" y="4581128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Рис.3</a:t>
            </a:r>
            <a:endParaRPr lang="ru-RU" i="1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V="1">
            <a:off x="1475656" y="2924944"/>
            <a:ext cx="792088" cy="165618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олилиния 37"/>
          <p:cNvSpPr/>
          <p:nvPr/>
        </p:nvSpPr>
        <p:spPr>
          <a:xfrm>
            <a:off x="1979712" y="3501008"/>
            <a:ext cx="171080" cy="183640"/>
          </a:xfrm>
          <a:custGeom>
            <a:avLst/>
            <a:gdLst>
              <a:gd name="connsiteX0" fmla="*/ 0 w 146304"/>
              <a:gd name="connsiteY0" fmla="*/ 85344 h 109728"/>
              <a:gd name="connsiteX1" fmla="*/ 109728 w 146304"/>
              <a:gd name="connsiteY1" fmla="*/ 109728 h 109728"/>
              <a:gd name="connsiteX2" fmla="*/ 146304 w 146304"/>
              <a:gd name="connsiteY2" fmla="*/ 0 h 109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6304" h="109728">
                <a:moveTo>
                  <a:pt x="0" y="85344"/>
                </a:moveTo>
                <a:lnTo>
                  <a:pt x="109728" y="109728"/>
                </a:lnTo>
                <a:lnTo>
                  <a:pt x="146304" y="0"/>
                </a:ln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олилиния 38"/>
          <p:cNvSpPr/>
          <p:nvPr/>
        </p:nvSpPr>
        <p:spPr>
          <a:xfrm>
            <a:off x="1835696" y="3933056"/>
            <a:ext cx="121920" cy="195072"/>
          </a:xfrm>
          <a:custGeom>
            <a:avLst/>
            <a:gdLst>
              <a:gd name="connsiteX0" fmla="*/ 0 w 121920"/>
              <a:gd name="connsiteY0" fmla="*/ 0 h 195072"/>
              <a:gd name="connsiteX1" fmla="*/ 121920 w 121920"/>
              <a:gd name="connsiteY1" fmla="*/ 36576 h 195072"/>
              <a:gd name="connsiteX2" fmla="*/ 48768 w 121920"/>
              <a:gd name="connsiteY2" fmla="*/ 195072 h 195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920" h="195072">
                <a:moveTo>
                  <a:pt x="0" y="0"/>
                </a:moveTo>
                <a:lnTo>
                  <a:pt x="121920" y="36576"/>
                </a:lnTo>
                <a:lnTo>
                  <a:pt x="48768" y="195072"/>
                </a:ln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/>
          <p:cNvSpPr txBox="1"/>
          <p:nvPr/>
        </p:nvSpPr>
        <p:spPr>
          <a:xfrm>
            <a:off x="1259632" y="429309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с</a:t>
            </a:r>
            <a:endParaRPr lang="ru-RU" i="1" dirty="0"/>
          </a:p>
        </p:txBody>
      </p:sp>
      <p:sp>
        <p:nvSpPr>
          <p:cNvPr id="32" name="Полилиния 31"/>
          <p:cNvSpPr/>
          <p:nvPr/>
        </p:nvSpPr>
        <p:spPr>
          <a:xfrm>
            <a:off x="1170432" y="1011936"/>
            <a:ext cx="1024128" cy="585216"/>
          </a:xfrm>
          <a:custGeom>
            <a:avLst/>
            <a:gdLst>
              <a:gd name="connsiteX0" fmla="*/ 0 w 1024128"/>
              <a:gd name="connsiteY0" fmla="*/ 585216 h 585216"/>
              <a:gd name="connsiteX1" fmla="*/ 1024128 w 1024128"/>
              <a:gd name="connsiteY1" fmla="*/ 0 h 585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4128" h="585216">
                <a:moveTo>
                  <a:pt x="0" y="585216"/>
                </a:moveTo>
                <a:lnTo>
                  <a:pt x="1024128" y="0"/>
                </a:lnTo>
              </a:path>
            </a:pathLst>
          </a:custGeom>
          <a:ln w="3810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олилиния 35"/>
          <p:cNvSpPr/>
          <p:nvPr/>
        </p:nvSpPr>
        <p:spPr>
          <a:xfrm>
            <a:off x="2195736" y="1268760"/>
            <a:ext cx="1024128" cy="585216"/>
          </a:xfrm>
          <a:custGeom>
            <a:avLst/>
            <a:gdLst>
              <a:gd name="connsiteX0" fmla="*/ 0 w 1024128"/>
              <a:gd name="connsiteY0" fmla="*/ 585216 h 585216"/>
              <a:gd name="connsiteX1" fmla="*/ 1024128 w 1024128"/>
              <a:gd name="connsiteY1" fmla="*/ 0 h 585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4128" h="585216">
                <a:moveTo>
                  <a:pt x="0" y="585216"/>
                </a:moveTo>
                <a:lnTo>
                  <a:pt x="1024128" y="0"/>
                </a:lnTo>
              </a:path>
            </a:pathLst>
          </a:custGeom>
          <a:ln w="3810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 flipV="1">
            <a:off x="4644008" y="3212976"/>
            <a:ext cx="2376264" cy="432048"/>
          </a:xfrm>
          <a:prstGeom prst="line">
            <a:avLst/>
          </a:prstGeom>
          <a:ln w="3810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4716016" y="4149080"/>
            <a:ext cx="2376264" cy="0"/>
          </a:xfrm>
          <a:prstGeom prst="line">
            <a:avLst/>
          </a:prstGeom>
          <a:ln w="3810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971600" y="306896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С</a:t>
            </a:r>
            <a:endParaRPr lang="ru-RU" i="1" dirty="0"/>
          </a:p>
        </p:txBody>
      </p:sp>
      <p:sp>
        <p:nvSpPr>
          <p:cNvPr id="59" name="TextBox 58"/>
          <p:cNvSpPr txBox="1"/>
          <p:nvPr/>
        </p:nvSpPr>
        <p:spPr>
          <a:xfrm>
            <a:off x="3059832" y="3933056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D</a:t>
            </a:r>
            <a:endParaRPr lang="ru-RU" i="1" dirty="0"/>
          </a:p>
        </p:txBody>
      </p:sp>
      <p:sp>
        <p:nvSpPr>
          <p:cNvPr id="60" name="TextBox 59"/>
          <p:cNvSpPr txBox="1"/>
          <p:nvPr/>
        </p:nvSpPr>
        <p:spPr>
          <a:xfrm>
            <a:off x="827584" y="126876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/>
              <a:t>А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979712" y="62068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/>
              <a:t>В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051720" y="191683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С</a:t>
            </a:r>
            <a:endParaRPr lang="ru-RU" i="1" dirty="0"/>
          </a:p>
        </p:txBody>
      </p:sp>
      <p:sp>
        <p:nvSpPr>
          <p:cNvPr id="63" name="TextBox 62"/>
          <p:cNvSpPr txBox="1"/>
          <p:nvPr/>
        </p:nvSpPr>
        <p:spPr>
          <a:xfrm>
            <a:off x="3131840" y="1268760"/>
            <a:ext cx="327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D</a:t>
            </a:r>
            <a:endParaRPr lang="ru-RU" i="1" dirty="0"/>
          </a:p>
        </p:txBody>
      </p:sp>
      <p:sp>
        <p:nvSpPr>
          <p:cNvPr id="64" name="TextBox 63"/>
          <p:cNvSpPr txBox="1"/>
          <p:nvPr/>
        </p:nvSpPr>
        <p:spPr>
          <a:xfrm>
            <a:off x="6876256" y="198884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С</a:t>
            </a:r>
            <a:endParaRPr lang="ru-RU" i="1" dirty="0"/>
          </a:p>
        </p:txBody>
      </p:sp>
      <p:sp>
        <p:nvSpPr>
          <p:cNvPr id="65" name="TextBox 64"/>
          <p:cNvSpPr txBox="1"/>
          <p:nvPr/>
        </p:nvSpPr>
        <p:spPr>
          <a:xfrm>
            <a:off x="7020272" y="141277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/>
              <a:t>А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427984" y="364502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/>
              <a:t>А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092280" y="321297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В</a:t>
            </a:r>
            <a:endParaRPr lang="ru-RU" i="1" dirty="0"/>
          </a:p>
        </p:txBody>
      </p:sp>
      <p:sp>
        <p:nvSpPr>
          <p:cNvPr id="68" name="TextBox 67"/>
          <p:cNvSpPr txBox="1"/>
          <p:nvPr/>
        </p:nvSpPr>
        <p:spPr>
          <a:xfrm>
            <a:off x="4572000" y="414908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С</a:t>
            </a:r>
            <a:endParaRPr lang="ru-RU" i="1" dirty="0"/>
          </a:p>
        </p:txBody>
      </p:sp>
      <p:sp>
        <p:nvSpPr>
          <p:cNvPr id="69" name="TextBox 68"/>
          <p:cNvSpPr txBox="1"/>
          <p:nvPr/>
        </p:nvSpPr>
        <p:spPr>
          <a:xfrm>
            <a:off x="6876256" y="407707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D</a:t>
            </a:r>
            <a:endParaRPr lang="ru-RU" i="1" dirty="0"/>
          </a:p>
        </p:txBody>
      </p:sp>
      <p:sp>
        <p:nvSpPr>
          <p:cNvPr id="70" name="TextBox 69"/>
          <p:cNvSpPr txBox="1"/>
          <p:nvPr/>
        </p:nvSpPr>
        <p:spPr>
          <a:xfrm>
            <a:off x="5580112" y="4581128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Рис.</a:t>
            </a:r>
            <a:r>
              <a:rPr lang="en-US" i="1" dirty="0" smtClean="0"/>
              <a:t>4</a:t>
            </a:r>
            <a:endParaRPr lang="ru-RU" i="1" dirty="0"/>
          </a:p>
        </p:txBody>
      </p:sp>
      <p:sp>
        <p:nvSpPr>
          <p:cNvPr id="71" name="TextBox 70"/>
          <p:cNvSpPr txBox="1"/>
          <p:nvPr/>
        </p:nvSpPr>
        <p:spPr>
          <a:xfrm>
            <a:off x="2411760" y="1988840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a</a:t>
            </a:r>
            <a:r>
              <a:rPr lang="en-US" dirty="0" smtClean="0"/>
              <a:t>||</a:t>
            </a:r>
            <a:r>
              <a:rPr lang="en-US" i="1" dirty="0" smtClean="0"/>
              <a:t>b</a:t>
            </a:r>
            <a:endParaRPr lang="ru-RU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20689"/>
            <a:ext cx="7772400" cy="576063"/>
          </a:xfrm>
        </p:spPr>
        <p:txBody>
          <a:bodyPr>
            <a:normAutofit/>
          </a:bodyPr>
          <a:lstStyle/>
          <a:p>
            <a:r>
              <a:rPr lang="ru-RU" sz="2800" i="1" dirty="0" smtClean="0">
                <a:solidFill>
                  <a:srgbClr val="7030A0"/>
                </a:solidFill>
              </a:rPr>
              <a:t>Указать неправильную концовку определения</a:t>
            </a:r>
            <a:endParaRPr lang="ru-RU" sz="2800" i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568952" cy="5112568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</a:rPr>
              <a:t>Два отрезка называются параллельными, если они…</a:t>
            </a:r>
          </a:p>
          <a:p>
            <a:pPr algn="just"/>
            <a:r>
              <a:rPr lang="ru-RU" i="1" dirty="0" smtClean="0">
                <a:solidFill>
                  <a:schemeClr val="tx1"/>
                </a:solidFill>
              </a:rPr>
              <a:t>А) </a:t>
            </a:r>
            <a:r>
              <a:rPr lang="ru-RU" i="1" dirty="0" smtClean="0">
                <a:solidFill>
                  <a:schemeClr val="tx1"/>
                </a:solidFill>
              </a:rPr>
              <a:t>    </a:t>
            </a:r>
            <a:r>
              <a:rPr lang="ru-RU" dirty="0" smtClean="0">
                <a:solidFill>
                  <a:schemeClr val="tx1"/>
                </a:solidFill>
              </a:rPr>
              <a:t>оба </a:t>
            </a:r>
            <a:r>
              <a:rPr lang="ru-RU" dirty="0" smtClean="0">
                <a:solidFill>
                  <a:schemeClr val="tx1"/>
                </a:solidFill>
              </a:rPr>
              <a:t>перпендикулярны третьей прямой;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Б) </a:t>
            </a:r>
            <a:r>
              <a:rPr lang="ru-RU" dirty="0" smtClean="0">
                <a:solidFill>
                  <a:schemeClr val="tx1"/>
                </a:solidFill>
              </a:rPr>
              <a:t>    лежат </a:t>
            </a:r>
            <a:r>
              <a:rPr lang="ru-RU" dirty="0" smtClean="0">
                <a:solidFill>
                  <a:schemeClr val="tx1"/>
                </a:solidFill>
              </a:rPr>
              <a:t>на параллельных прямых;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В) имеют </a:t>
            </a:r>
            <a:r>
              <a:rPr lang="ru-RU" dirty="0" smtClean="0">
                <a:solidFill>
                  <a:schemeClr val="tx1"/>
                </a:solidFill>
              </a:rPr>
              <a:t>одинаковое расстояние </a:t>
            </a:r>
            <a:r>
              <a:rPr lang="ru-RU" dirty="0" smtClean="0">
                <a:solidFill>
                  <a:schemeClr val="tx1"/>
                </a:solidFill>
              </a:rPr>
              <a:t>между              концами 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Г) </a:t>
            </a:r>
            <a:r>
              <a:rPr lang="ru-RU" dirty="0" smtClean="0">
                <a:solidFill>
                  <a:schemeClr val="tx1"/>
                </a:solidFill>
              </a:rPr>
              <a:t>    не </a:t>
            </a:r>
            <a:r>
              <a:rPr lang="ru-RU" dirty="0" smtClean="0">
                <a:solidFill>
                  <a:schemeClr val="tx1"/>
                </a:solidFill>
              </a:rPr>
              <a:t>пересекаются на плоскости.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39552" y="5445224"/>
            <a:ext cx="7920880" cy="428600"/>
          </a:xfrm>
        </p:spPr>
        <p:txBody>
          <a:bodyPr>
            <a:noAutofit/>
          </a:bodyPr>
          <a:lstStyle/>
          <a:p>
            <a:pPr algn="ctr"/>
            <a:r>
              <a:rPr lang="ru-RU" sz="2800" b="0" dirty="0" smtClean="0"/>
              <a:t>Указать номера рисунков, на которых приведены параллельные лучи</a:t>
            </a:r>
            <a:endParaRPr lang="ru-RU" sz="2800" b="0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539552" y="6021288"/>
            <a:ext cx="7776864" cy="437926"/>
          </a:xfrm>
        </p:spPr>
        <p:txBody>
          <a:bodyPr>
            <a:noAutofit/>
          </a:bodyPr>
          <a:lstStyle/>
          <a:p>
            <a:r>
              <a:rPr lang="ru-RU" sz="2800" dirty="0" smtClean="0"/>
              <a:t>А) рис. 1       Б) рис. 2      В) рис. 3       Г) рис. 4</a:t>
            </a:r>
            <a:endParaRPr lang="ru-RU" sz="2800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755576" y="1052736"/>
            <a:ext cx="2808312" cy="165618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395536" y="476672"/>
            <a:ext cx="2664296" cy="158417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74" idx="0"/>
          </p:cNvCxnSpPr>
          <p:nvPr/>
        </p:nvCxnSpPr>
        <p:spPr>
          <a:xfrm>
            <a:off x="4435612" y="692696"/>
            <a:ext cx="2872692" cy="72008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283968" y="1340768"/>
            <a:ext cx="2880320" cy="72008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55576" y="2636912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а</a:t>
            </a:r>
            <a:endParaRPr lang="ru-RU" i="1" dirty="0"/>
          </a:p>
        </p:txBody>
      </p:sp>
      <p:sp>
        <p:nvSpPr>
          <p:cNvPr id="22" name="TextBox 21"/>
          <p:cNvSpPr txBox="1"/>
          <p:nvPr/>
        </p:nvSpPr>
        <p:spPr>
          <a:xfrm>
            <a:off x="5508104" y="105273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В</a:t>
            </a:r>
            <a:endParaRPr lang="ru-RU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755576" y="378904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/>
              <a:t>А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7544" y="1916832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b</a:t>
            </a:r>
            <a:endParaRPr lang="ru-RU" i="1" dirty="0"/>
          </a:p>
        </p:txBody>
      </p:sp>
      <p:sp>
        <p:nvSpPr>
          <p:cNvPr id="25" name="TextBox 24"/>
          <p:cNvSpPr txBox="1"/>
          <p:nvPr/>
        </p:nvSpPr>
        <p:spPr>
          <a:xfrm>
            <a:off x="4860032" y="155679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D</a:t>
            </a:r>
            <a:endParaRPr lang="ru-RU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2699792" y="450912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В</a:t>
            </a:r>
            <a:endParaRPr lang="ru-RU" i="1" dirty="0"/>
          </a:p>
        </p:txBody>
      </p:sp>
      <p:sp>
        <p:nvSpPr>
          <p:cNvPr id="27" name="TextBox 26"/>
          <p:cNvSpPr txBox="1"/>
          <p:nvPr/>
        </p:nvSpPr>
        <p:spPr>
          <a:xfrm>
            <a:off x="1907704" y="2420888"/>
            <a:ext cx="74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Рис. 1</a:t>
            </a:r>
            <a:endParaRPr lang="ru-RU" i="1" dirty="0"/>
          </a:p>
        </p:txBody>
      </p:sp>
      <p:sp>
        <p:nvSpPr>
          <p:cNvPr id="28" name="TextBox 27"/>
          <p:cNvSpPr txBox="1"/>
          <p:nvPr/>
        </p:nvSpPr>
        <p:spPr>
          <a:xfrm>
            <a:off x="5508104" y="2420888"/>
            <a:ext cx="74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Рис. 2</a:t>
            </a:r>
            <a:endParaRPr lang="ru-RU" i="1" dirty="0"/>
          </a:p>
        </p:txBody>
      </p:sp>
      <p:sp>
        <p:nvSpPr>
          <p:cNvPr id="29" name="TextBox 28"/>
          <p:cNvSpPr txBox="1"/>
          <p:nvPr/>
        </p:nvSpPr>
        <p:spPr>
          <a:xfrm>
            <a:off x="1619672" y="4581128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Рис.3</a:t>
            </a:r>
            <a:endParaRPr lang="ru-RU" i="1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V="1">
            <a:off x="1475656" y="2924944"/>
            <a:ext cx="792088" cy="165618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олилиния 37"/>
          <p:cNvSpPr/>
          <p:nvPr/>
        </p:nvSpPr>
        <p:spPr>
          <a:xfrm>
            <a:off x="1979712" y="3501008"/>
            <a:ext cx="171080" cy="183640"/>
          </a:xfrm>
          <a:custGeom>
            <a:avLst/>
            <a:gdLst>
              <a:gd name="connsiteX0" fmla="*/ 0 w 146304"/>
              <a:gd name="connsiteY0" fmla="*/ 85344 h 109728"/>
              <a:gd name="connsiteX1" fmla="*/ 109728 w 146304"/>
              <a:gd name="connsiteY1" fmla="*/ 109728 h 109728"/>
              <a:gd name="connsiteX2" fmla="*/ 146304 w 146304"/>
              <a:gd name="connsiteY2" fmla="*/ 0 h 109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6304" h="109728">
                <a:moveTo>
                  <a:pt x="0" y="85344"/>
                </a:moveTo>
                <a:lnTo>
                  <a:pt x="109728" y="109728"/>
                </a:lnTo>
                <a:lnTo>
                  <a:pt x="146304" y="0"/>
                </a:ln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олилиния 38"/>
          <p:cNvSpPr/>
          <p:nvPr/>
        </p:nvSpPr>
        <p:spPr>
          <a:xfrm>
            <a:off x="1835696" y="3933056"/>
            <a:ext cx="121920" cy="195072"/>
          </a:xfrm>
          <a:custGeom>
            <a:avLst/>
            <a:gdLst>
              <a:gd name="connsiteX0" fmla="*/ 0 w 121920"/>
              <a:gd name="connsiteY0" fmla="*/ 0 h 195072"/>
              <a:gd name="connsiteX1" fmla="*/ 121920 w 121920"/>
              <a:gd name="connsiteY1" fmla="*/ 36576 h 195072"/>
              <a:gd name="connsiteX2" fmla="*/ 48768 w 121920"/>
              <a:gd name="connsiteY2" fmla="*/ 195072 h 195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920" h="195072">
                <a:moveTo>
                  <a:pt x="0" y="0"/>
                </a:moveTo>
                <a:lnTo>
                  <a:pt x="121920" y="36576"/>
                </a:lnTo>
                <a:lnTo>
                  <a:pt x="48768" y="195072"/>
                </a:ln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/>
          <p:cNvSpPr txBox="1"/>
          <p:nvPr/>
        </p:nvSpPr>
        <p:spPr>
          <a:xfrm>
            <a:off x="1259632" y="429309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с</a:t>
            </a:r>
            <a:endParaRPr lang="ru-RU" i="1" dirty="0"/>
          </a:p>
        </p:txBody>
      </p:sp>
      <p:sp>
        <p:nvSpPr>
          <p:cNvPr id="36" name="Полилиния 35"/>
          <p:cNvSpPr/>
          <p:nvPr/>
        </p:nvSpPr>
        <p:spPr>
          <a:xfrm>
            <a:off x="755576" y="1484784"/>
            <a:ext cx="2088232" cy="1224136"/>
          </a:xfrm>
          <a:custGeom>
            <a:avLst/>
            <a:gdLst>
              <a:gd name="connsiteX0" fmla="*/ 0 w 1024128"/>
              <a:gd name="connsiteY0" fmla="*/ 585216 h 585216"/>
              <a:gd name="connsiteX1" fmla="*/ 1024128 w 1024128"/>
              <a:gd name="connsiteY1" fmla="*/ 0 h 585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4128" h="585216">
                <a:moveTo>
                  <a:pt x="0" y="585216"/>
                </a:moveTo>
                <a:lnTo>
                  <a:pt x="1024128" y="0"/>
                </a:lnTo>
              </a:path>
            </a:pathLst>
          </a:custGeom>
          <a:ln w="38100">
            <a:solidFill>
              <a:schemeClr val="tx1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TextBox 57"/>
          <p:cNvSpPr txBox="1"/>
          <p:nvPr/>
        </p:nvSpPr>
        <p:spPr>
          <a:xfrm>
            <a:off x="971600" y="3212976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С</a:t>
            </a:r>
            <a:endParaRPr lang="ru-RU" i="1" dirty="0"/>
          </a:p>
        </p:txBody>
      </p:sp>
      <p:sp>
        <p:nvSpPr>
          <p:cNvPr id="59" name="TextBox 58"/>
          <p:cNvSpPr txBox="1"/>
          <p:nvPr/>
        </p:nvSpPr>
        <p:spPr>
          <a:xfrm>
            <a:off x="3059832" y="414908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D</a:t>
            </a:r>
            <a:endParaRPr lang="ru-RU" i="1" dirty="0"/>
          </a:p>
        </p:txBody>
      </p:sp>
      <p:sp>
        <p:nvSpPr>
          <p:cNvPr id="60" name="TextBox 59"/>
          <p:cNvSpPr txBox="1"/>
          <p:nvPr/>
        </p:nvSpPr>
        <p:spPr>
          <a:xfrm>
            <a:off x="827584" y="126876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/>
              <a:t>А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907704" y="62068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/>
              <a:t>В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331640" y="227687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С</a:t>
            </a:r>
            <a:endParaRPr lang="ru-RU" i="1" dirty="0"/>
          </a:p>
        </p:txBody>
      </p:sp>
      <p:sp>
        <p:nvSpPr>
          <p:cNvPr id="63" name="TextBox 62"/>
          <p:cNvSpPr txBox="1"/>
          <p:nvPr/>
        </p:nvSpPr>
        <p:spPr>
          <a:xfrm>
            <a:off x="2699792" y="1700808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D</a:t>
            </a:r>
            <a:endParaRPr lang="ru-RU" i="1" dirty="0"/>
          </a:p>
        </p:txBody>
      </p:sp>
      <p:sp>
        <p:nvSpPr>
          <p:cNvPr id="64" name="TextBox 63"/>
          <p:cNvSpPr txBox="1"/>
          <p:nvPr/>
        </p:nvSpPr>
        <p:spPr>
          <a:xfrm>
            <a:off x="6876256" y="198884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С</a:t>
            </a:r>
            <a:endParaRPr lang="ru-RU" i="1" dirty="0"/>
          </a:p>
        </p:txBody>
      </p:sp>
      <p:sp>
        <p:nvSpPr>
          <p:cNvPr id="65" name="TextBox 64"/>
          <p:cNvSpPr txBox="1"/>
          <p:nvPr/>
        </p:nvSpPr>
        <p:spPr>
          <a:xfrm>
            <a:off x="7020272" y="141277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/>
              <a:t>А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283968" y="3717032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/>
              <a:t>А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804248" y="328498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В</a:t>
            </a:r>
            <a:endParaRPr lang="ru-RU" i="1" dirty="0"/>
          </a:p>
        </p:txBody>
      </p:sp>
      <p:sp>
        <p:nvSpPr>
          <p:cNvPr id="68" name="TextBox 67"/>
          <p:cNvSpPr txBox="1"/>
          <p:nvPr/>
        </p:nvSpPr>
        <p:spPr>
          <a:xfrm>
            <a:off x="4427984" y="4005064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С</a:t>
            </a:r>
            <a:endParaRPr lang="ru-RU" i="1" dirty="0"/>
          </a:p>
        </p:txBody>
      </p:sp>
      <p:sp>
        <p:nvSpPr>
          <p:cNvPr id="69" name="TextBox 68"/>
          <p:cNvSpPr txBox="1"/>
          <p:nvPr/>
        </p:nvSpPr>
        <p:spPr>
          <a:xfrm>
            <a:off x="6660232" y="4005064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D</a:t>
            </a:r>
            <a:endParaRPr lang="ru-RU" i="1" dirty="0"/>
          </a:p>
        </p:txBody>
      </p:sp>
      <p:sp>
        <p:nvSpPr>
          <p:cNvPr id="70" name="TextBox 69"/>
          <p:cNvSpPr txBox="1"/>
          <p:nvPr/>
        </p:nvSpPr>
        <p:spPr>
          <a:xfrm>
            <a:off x="5580112" y="4581128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Рис.</a:t>
            </a:r>
            <a:r>
              <a:rPr lang="en-US" i="1" dirty="0" smtClean="0"/>
              <a:t>4</a:t>
            </a:r>
            <a:endParaRPr lang="ru-RU" i="1" dirty="0"/>
          </a:p>
        </p:txBody>
      </p:sp>
      <p:sp>
        <p:nvSpPr>
          <p:cNvPr id="53" name="Полилиния 52"/>
          <p:cNvSpPr/>
          <p:nvPr/>
        </p:nvSpPr>
        <p:spPr>
          <a:xfrm>
            <a:off x="5766816" y="1048512"/>
            <a:ext cx="1499616" cy="365760"/>
          </a:xfrm>
          <a:custGeom>
            <a:avLst/>
            <a:gdLst>
              <a:gd name="connsiteX0" fmla="*/ 0 w 1499616"/>
              <a:gd name="connsiteY0" fmla="*/ 0 h 365760"/>
              <a:gd name="connsiteX1" fmla="*/ 1499616 w 1499616"/>
              <a:gd name="connsiteY1" fmla="*/ 365760 h 36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99616" h="365760">
                <a:moveTo>
                  <a:pt x="0" y="0"/>
                </a:moveTo>
                <a:lnTo>
                  <a:pt x="1499616" y="365760"/>
                </a:lnTo>
              </a:path>
            </a:pathLst>
          </a:custGeom>
          <a:ln w="3810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Полилиния 71"/>
          <p:cNvSpPr/>
          <p:nvPr/>
        </p:nvSpPr>
        <p:spPr>
          <a:xfrm>
            <a:off x="5076056" y="1556792"/>
            <a:ext cx="2075680" cy="509776"/>
          </a:xfrm>
          <a:custGeom>
            <a:avLst/>
            <a:gdLst>
              <a:gd name="connsiteX0" fmla="*/ 0 w 1499616"/>
              <a:gd name="connsiteY0" fmla="*/ 0 h 365760"/>
              <a:gd name="connsiteX1" fmla="*/ 1499616 w 1499616"/>
              <a:gd name="connsiteY1" fmla="*/ 365760 h 36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99616" h="365760">
                <a:moveTo>
                  <a:pt x="0" y="0"/>
                </a:moveTo>
                <a:lnTo>
                  <a:pt x="1499616" y="365760"/>
                </a:lnTo>
              </a:path>
            </a:pathLst>
          </a:custGeom>
          <a:ln w="3810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TextBox 72"/>
          <p:cNvSpPr txBox="1"/>
          <p:nvPr/>
        </p:nvSpPr>
        <p:spPr>
          <a:xfrm>
            <a:off x="4139952" y="1412776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а</a:t>
            </a:r>
            <a:endParaRPr lang="ru-RU" i="1" dirty="0"/>
          </a:p>
        </p:txBody>
      </p:sp>
      <p:sp>
        <p:nvSpPr>
          <p:cNvPr id="74" name="TextBox 73"/>
          <p:cNvSpPr txBox="1"/>
          <p:nvPr/>
        </p:nvSpPr>
        <p:spPr>
          <a:xfrm>
            <a:off x="4283968" y="692696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b</a:t>
            </a:r>
            <a:endParaRPr lang="ru-RU" i="1" dirty="0"/>
          </a:p>
        </p:txBody>
      </p:sp>
      <p:sp>
        <p:nvSpPr>
          <p:cNvPr id="75" name="Полилиния 74"/>
          <p:cNvSpPr/>
          <p:nvPr/>
        </p:nvSpPr>
        <p:spPr>
          <a:xfrm rot="20211456">
            <a:off x="4592201" y="3186319"/>
            <a:ext cx="2335861" cy="581061"/>
          </a:xfrm>
          <a:custGeom>
            <a:avLst/>
            <a:gdLst>
              <a:gd name="connsiteX0" fmla="*/ 0 w 1499616"/>
              <a:gd name="connsiteY0" fmla="*/ 0 h 365760"/>
              <a:gd name="connsiteX1" fmla="*/ 1499616 w 1499616"/>
              <a:gd name="connsiteY1" fmla="*/ 365760 h 36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99616" h="365760">
                <a:moveTo>
                  <a:pt x="0" y="0"/>
                </a:moveTo>
                <a:lnTo>
                  <a:pt x="1499616" y="365760"/>
                </a:lnTo>
              </a:path>
            </a:pathLst>
          </a:custGeom>
          <a:ln w="3810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Полилиния 75"/>
          <p:cNvSpPr/>
          <p:nvPr/>
        </p:nvSpPr>
        <p:spPr>
          <a:xfrm rot="10270034">
            <a:off x="4659989" y="3798137"/>
            <a:ext cx="2128277" cy="372536"/>
          </a:xfrm>
          <a:custGeom>
            <a:avLst/>
            <a:gdLst>
              <a:gd name="connsiteX0" fmla="*/ 0 w 1499616"/>
              <a:gd name="connsiteY0" fmla="*/ 0 h 365760"/>
              <a:gd name="connsiteX1" fmla="*/ 1499616 w 1499616"/>
              <a:gd name="connsiteY1" fmla="*/ 365760 h 36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99616" h="365760">
                <a:moveTo>
                  <a:pt x="0" y="0"/>
                </a:moveTo>
                <a:lnTo>
                  <a:pt x="1499616" y="365760"/>
                </a:lnTo>
              </a:path>
            </a:pathLst>
          </a:custGeom>
          <a:ln w="3810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Полилиния 76"/>
          <p:cNvSpPr/>
          <p:nvPr/>
        </p:nvSpPr>
        <p:spPr>
          <a:xfrm flipV="1">
            <a:off x="1331640" y="476672"/>
            <a:ext cx="1728192" cy="1008112"/>
          </a:xfrm>
          <a:custGeom>
            <a:avLst/>
            <a:gdLst>
              <a:gd name="connsiteX0" fmla="*/ 0 w 1499616"/>
              <a:gd name="connsiteY0" fmla="*/ 0 h 365760"/>
              <a:gd name="connsiteX1" fmla="*/ 1499616 w 1499616"/>
              <a:gd name="connsiteY1" fmla="*/ 365760 h 36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99616" h="365760">
                <a:moveTo>
                  <a:pt x="0" y="0"/>
                </a:moveTo>
                <a:lnTo>
                  <a:pt x="1499616" y="365760"/>
                </a:lnTo>
              </a:path>
            </a:pathLst>
          </a:custGeom>
          <a:ln w="3810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Полилиния 77"/>
          <p:cNvSpPr/>
          <p:nvPr/>
        </p:nvSpPr>
        <p:spPr>
          <a:xfrm rot="11200596">
            <a:off x="1273134" y="3264163"/>
            <a:ext cx="2033239" cy="584032"/>
          </a:xfrm>
          <a:custGeom>
            <a:avLst/>
            <a:gdLst>
              <a:gd name="connsiteX0" fmla="*/ 0 w 1499616"/>
              <a:gd name="connsiteY0" fmla="*/ 0 h 365760"/>
              <a:gd name="connsiteX1" fmla="*/ 1499616 w 1499616"/>
              <a:gd name="connsiteY1" fmla="*/ 365760 h 36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99616" h="365760">
                <a:moveTo>
                  <a:pt x="0" y="0"/>
                </a:moveTo>
                <a:lnTo>
                  <a:pt x="1499616" y="365760"/>
                </a:lnTo>
              </a:path>
            </a:pathLst>
          </a:custGeom>
          <a:ln w="3810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Полилиния 78"/>
          <p:cNvSpPr/>
          <p:nvPr/>
        </p:nvSpPr>
        <p:spPr>
          <a:xfrm rot="11200596">
            <a:off x="782633" y="3833249"/>
            <a:ext cx="2033239" cy="584032"/>
          </a:xfrm>
          <a:custGeom>
            <a:avLst/>
            <a:gdLst>
              <a:gd name="connsiteX0" fmla="*/ 0 w 1499616"/>
              <a:gd name="connsiteY0" fmla="*/ 0 h 365760"/>
              <a:gd name="connsiteX1" fmla="*/ 1499616 w 1499616"/>
              <a:gd name="connsiteY1" fmla="*/ 365760 h 36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99616" h="365760">
                <a:moveTo>
                  <a:pt x="0" y="0"/>
                </a:moveTo>
                <a:lnTo>
                  <a:pt x="1499616" y="365760"/>
                </a:lnTo>
              </a:path>
            </a:pathLst>
          </a:custGeom>
          <a:ln w="3810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TextBox 79"/>
          <p:cNvSpPr txBox="1"/>
          <p:nvPr/>
        </p:nvSpPr>
        <p:spPr>
          <a:xfrm>
            <a:off x="5148064" y="2060848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a</a:t>
            </a:r>
            <a:r>
              <a:rPr lang="en-US" dirty="0" smtClean="0"/>
              <a:t>||</a:t>
            </a:r>
            <a:r>
              <a:rPr lang="en-US" i="1" dirty="0" smtClean="0"/>
              <a:t>b</a:t>
            </a:r>
            <a:endParaRPr lang="ru-RU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Признаки параллельности прямых</a:t>
            </a:r>
            <a:endParaRPr lang="ru-RU" dirty="0"/>
          </a:p>
        </p:txBody>
      </p:sp>
      <p:sp>
        <p:nvSpPr>
          <p:cNvPr id="3" name="Полилиния 2"/>
          <p:cNvSpPr/>
          <p:nvPr/>
        </p:nvSpPr>
        <p:spPr>
          <a:xfrm>
            <a:off x="2123728" y="2204864"/>
            <a:ext cx="4230624" cy="0"/>
          </a:xfrm>
          <a:custGeom>
            <a:avLst/>
            <a:gdLst>
              <a:gd name="connsiteX0" fmla="*/ 0 w 4230624"/>
              <a:gd name="connsiteY0" fmla="*/ 0 h 0"/>
              <a:gd name="connsiteX1" fmla="*/ 4230624 w 4230624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30624">
                <a:moveTo>
                  <a:pt x="0" y="0"/>
                </a:moveTo>
                <a:lnTo>
                  <a:pt x="4230624" y="0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олилиния 3"/>
          <p:cNvSpPr/>
          <p:nvPr/>
        </p:nvSpPr>
        <p:spPr>
          <a:xfrm>
            <a:off x="2123728" y="3356992"/>
            <a:ext cx="4230624" cy="0"/>
          </a:xfrm>
          <a:custGeom>
            <a:avLst/>
            <a:gdLst>
              <a:gd name="connsiteX0" fmla="*/ 0 w 4230624"/>
              <a:gd name="connsiteY0" fmla="*/ 0 h 0"/>
              <a:gd name="connsiteX1" fmla="*/ 4230624 w 4230624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30624">
                <a:moveTo>
                  <a:pt x="0" y="0"/>
                </a:moveTo>
                <a:lnTo>
                  <a:pt x="4230624" y="0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3218688" y="1731264"/>
            <a:ext cx="2718816" cy="2426208"/>
          </a:xfrm>
          <a:custGeom>
            <a:avLst/>
            <a:gdLst>
              <a:gd name="connsiteX0" fmla="*/ 0 w 2718816"/>
              <a:gd name="connsiteY0" fmla="*/ 0 h 2426208"/>
              <a:gd name="connsiteX1" fmla="*/ 2718816 w 2718816"/>
              <a:gd name="connsiteY1" fmla="*/ 2426208 h 2426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718816" h="2426208">
                <a:moveTo>
                  <a:pt x="0" y="0"/>
                </a:moveTo>
                <a:lnTo>
                  <a:pt x="2718816" y="2426208"/>
                </a:lnTo>
              </a:path>
            </a:pathLst>
          </a:cu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763688" y="21328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а</a:t>
            </a:r>
            <a:endParaRPr lang="ru-RU" i="1" dirty="0"/>
          </a:p>
        </p:txBody>
      </p:sp>
      <p:sp>
        <p:nvSpPr>
          <p:cNvPr id="8" name="TextBox 7"/>
          <p:cNvSpPr txBox="1"/>
          <p:nvPr/>
        </p:nvSpPr>
        <p:spPr>
          <a:xfrm>
            <a:off x="1763688" y="3356992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b</a:t>
            </a:r>
            <a:endParaRPr lang="ru-RU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308</Words>
  <Application>Microsoft Office PowerPoint</Application>
  <PresentationFormat>Экран (4:3)</PresentationFormat>
  <Paragraphs>97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Параллельные прямые</vt:lpstr>
      <vt:lpstr>Выбрать рисунки с пересекающимися прямыми</vt:lpstr>
      <vt:lpstr>Завершить высказывания с пересекающимися прямыми</vt:lpstr>
      <vt:lpstr>Указать неправильную концовку определения</vt:lpstr>
      <vt:lpstr>Указать номер рисунка, на котором изображены параллельные прямые</vt:lpstr>
      <vt:lpstr>Указать номера рисунков, на которых приведены параллельные отрезки</vt:lpstr>
      <vt:lpstr>Указать неправильную концовку определения</vt:lpstr>
      <vt:lpstr>Указать номера рисунков, на которых приведены параллельные лучи</vt:lpstr>
      <vt:lpstr>Признаки параллельности прямых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Выбрать рисунки с пересекающимися прямыми</dc:title>
  <dc:creator>Admin</dc:creator>
  <cp:lastModifiedBy>Admin</cp:lastModifiedBy>
  <cp:revision>41</cp:revision>
  <dcterms:created xsi:type="dcterms:W3CDTF">2013-01-10T14:21:00Z</dcterms:created>
  <dcterms:modified xsi:type="dcterms:W3CDTF">2013-01-10T15:46:30Z</dcterms:modified>
</cp:coreProperties>
</file>